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66" r:id="rId6"/>
    <p:sldId id="267" r:id="rId7"/>
    <p:sldId id="263" r:id="rId8"/>
    <p:sldId id="257" r:id="rId9"/>
    <p:sldId id="258" r:id="rId10"/>
    <p:sldId id="259" r:id="rId11"/>
    <p:sldId id="260" r:id="rId12"/>
    <p:sldId id="261" r:id="rId13"/>
    <p:sldId id="264" r:id="rId14"/>
    <p:sldId id="265" r:id="rId15"/>
    <p:sldId id="262" r:id="rId16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FD0C0F-F351-4A9F-B3D8-3580E42A911A}" v="15" dt="2021-09-01T23:51:44.6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56959" autoAdjust="0"/>
  </p:normalViewPr>
  <p:slideViewPr>
    <p:cSldViewPr snapToGrid="0" snapToObjects="1">
      <p:cViewPr varScale="1">
        <p:scale>
          <a:sx n="65" d="100"/>
          <a:sy n="65" d="100"/>
        </p:scale>
        <p:origin x="22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CB519-9D6C-4F63-A756-F80893A47597}" type="datetimeFigureOut">
              <a:rPr lang="en-NZ" smtClean="0"/>
              <a:t>10/09/2021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B719D1-B81E-4431-85B9-1CDC9EA32F9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60086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719D1-B81E-4431-85B9-1CDC9EA32F99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955445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719D1-B81E-4431-85B9-1CDC9EA32F99}" type="slidenum">
              <a:rPr lang="en-NZ" smtClean="0"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152649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719D1-B81E-4431-85B9-1CDC9EA32F99}" type="slidenum">
              <a:rPr lang="en-NZ" smtClean="0"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098739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719D1-B81E-4431-85B9-1CDC9EA32F99}" type="slidenum">
              <a:rPr lang="en-NZ" smtClean="0"/>
              <a:t>12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58686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719D1-B81E-4431-85B9-1CDC9EA32F99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9999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719D1-B81E-4431-85B9-1CDC9EA32F99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92948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719D1-B81E-4431-85B9-1CDC9EA32F99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39919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719D1-B81E-4431-85B9-1CDC9EA32F99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94655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719D1-B81E-4431-85B9-1CDC9EA32F99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404512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719D1-B81E-4431-85B9-1CDC9EA32F99}" type="slidenum">
              <a:rPr lang="en-NZ" smtClean="0"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59298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719D1-B81E-4431-85B9-1CDC9EA32F99}" type="slidenum">
              <a:rPr lang="en-NZ" smtClean="0"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459015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719D1-B81E-4431-85B9-1CDC9EA32F99}" type="slidenum">
              <a:rPr lang="en-NZ" smtClean="0"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86451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E4FA-4A01-844E-B9D0-934A967CBC1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5122-A112-0844-98BC-D2A9AE745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17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E4FA-4A01-844E-B9D0-934A967CBC1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5122-A112-0844-98BC-D2A9AE745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696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E4FA-4A01-844E-B9D0-934A967CBC1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5122-A112-0844-98BC-D2A9AE745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641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E4FA-4A01-844E-B9D0-934A967CBC1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5122-A112-0844-98BC-D2A9AE745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24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E4FA-4A01-844E-B9D0-934A967CBC1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5122-A112-0844-98BC-D2A9AE745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731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E4FA-4A01-844E-B9D0-934A967CBC1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5122-A112-0844-98BC-D2A9AE745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36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E4FA-4A01-844E-B9D0-934A967CBC1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5122-A112-0844-98BC-D2A9AE745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229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E4FA-4A01-844E-B9D0-934A967CBC1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5122-A112-0844-98BC-D2A9AE745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049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E4FA-4A01-844E-B9D0-934A967CBC1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5122-A112-0844-98BC-D2A9AE745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11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E4FA-4A01-844E-B9D0-934A967CBC1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5122-A112-0844-98BC-D2A9AE745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209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E4FA-4A01-844E-B9D0-934A967CBC1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5122-A112-0844-98BC-D2A9AE745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50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3E4FA-4A01-844E-B9D0-934A967CBC1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95122-A112-0844-98BC-D2A9AE74581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E88359-FE43-E444-BDCD-51BD7BD88C9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0" y="2551471"/>
            <a:ext cx="9144000" cy="430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50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80/00220485.2020.1845266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routledge.com/9780367442101" TargetMode="External"/><Relationship Id="rId4" Type="http://schemas.openxmlformats.org/officeDocument/2006/relationships/hyperlink" Target="https://bmcmededuc.biomedcentral.com/articles/10.1186/1472-6920-12-39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amanthawan.com.au/2020/08/22/sheep-scale-mem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80A91-E3BF-44F4-8B74-4FC51B92FF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18334"/>
            <a:ext cx="7772400" cy="1470025"/>
          </a:xfrm>
        </p:spPr>
        <p:txBody>
          <a:bodyPr/>
          <a:lstStyle/>
          <a:p>
            <a:r>
              <a:rPr lang="en-NZ" dirty="0"/>
              <a:t>The four Cs of </a:t>
            </a:r>
            <a:br>
              <a:rPr lang="en-NZ" dirty="0"/>
            </a:br>
            <a:r>
              <a:rPr lang="en-NZ" dirty="0"/>
              <a:t>effective classroom teaching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7B683D-EC3D-4317-9370-A857F746F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078" y="3116264"/>
            <a:ext cx="8216348" cy="1752600"/>
          </a:xfrm>
        </p:spPr>
        <p:txBody>
          <a:bodyPr/>
          <a:lstStyle/>
          <a:p>
            <a:r>
              <a:rPr lang="en-NZ" dirty="0"/>
              <a:t>Charles Sturt University L&amp;T Symposium</a:t>
            </a:r>
          </a:p>
          <a:p>
            <a:r>
              <a:rPr lang="en-NZ" dirty="0"/>
              <a:t>2 September 2021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F63DDDD-B1A5-4595-973A-48A8FA1B520F}"/>
              </a:ext>
            </a:extLst>
          </p:cNvPr>
          <p:cNvGrpSpPr/>
          <p:nvPr/>
        </p:nvGrpSpPr>
        <p:grpSpPr>
          <a:xfrm>
            <a:off x="7201992" y="5412005"/>
            <a:ext cx="1491434" cy="369527"/>
            <a:chOff x="7360104" y="5599787"/>
            <a:chExt cx="1491434" cy="369527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D380B7E-E955-4D54-ADDC-3F1B43F847B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60104" y="5630760"/>
              <a:ext cx="338554" cy="338554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C1B89F0-1EC2-4C5B-8F12-CBA4437AE1D0}"/>
                </a:ext>
              </a:extLst>
            </p:cNvPr>
            <p:cNvSpPr txBox="1"/>
            <p:nvPr/>
          </p:nvSpPr>
          <p:spPr>
            <a:xfrm>
              <a:off x="7698658" y="5599787"/>
              <a:ext cx="11528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NZ" sz="1600" dirty="0">
                  <a:latin typeface="Leelawadee UI" panose="020B0502040204020203" pitchFamily="34" charset="-34"/>
                  <a:cs typeface="Leelawadee UI" panose="020B0502040204020203" pitchFamily="34" charset="-34"/>
                </a:rPr>
                <a:t>@</a:t>
              </a:r>
              <a:r>
                <a:rPr lang="en-NZ" sz="1600" dirty="0" err="1">
                  <a:latin typeface="Leelawadee UI" panose="020B0502040204020203" pitchFamily="34" charset="-34"/>
                  <a:cs typeface="Leelawadee UI" panose="020B0502040204020203" pitchFamily="34" charset="-34"/>
                </a:rPr>
                <a:t>sutherka</a:t>
              </a:r>
              <a:endParaRPr lang="en-NZ" sz="1600" dirty="0">
                <a:latin typeface="Leelawadee UI" panose="020B0502040204020203" pitchFamily="34" charset="-34"/>
                <a:cs typeface="Leelawadee UI" panose="020B05020402040202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9226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07D2356-99CE-4856-917A-538FC42357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5308232"/>
              </p:ext>
            </p:extLst>
          </p:nvPr>
        </p:nvGraphicFramePr>
        <p:xfrm>
          <a:off x="317090" y="71290"/>
          <a:ext cx="8509820" cy="671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620">
                  <a:extLst>
                    <a:ext uri="{9D8B030D-6E8A-4147-A177-3AD203B41FA5}">
                      <a16:colId xmlns:a16="http://schemas.microsoft.com/office/drawing/2014/main" val="2312167249"/>
                    </a:ext>
                  </a:extLst>
                </a:gridCol>
                <a:gridCol w="2247633">
                  <a:extLst>
                    <a:ext uri="{9D8B030D-6E8A-4147-A177-3AD203B41FA5}">
                      <a16:colId xmlns:a16="http://schemas.microsoft.com/office/drawing/2014/main" val="2226745140"/>
                    </a:ext>
                  </a:extLst>
                </a:gridCol>
                <a:gridCol w="5638567">
                  <a:extLst>
                    <a:ext uri="{9D8B030D-6E8A-4147-A177-3AD203B41FA5}">
                      <a16:colId xmlns:a16="http://schemas.microsoft.com/office/drawing/2014/main" val="4039337062"/>
                    </a:ext>
                  </a:extLst>
                </a:gridCol>
              </a:tblGrid>
              <a:tr h="412025"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Focus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Ask learners to…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898392"/>
                  </a:ext>
                </a:extLst>
              </a:tr>
              <a:tr h="921160">
                <a:tc>
                  <a:txBody>
                    <a:bodyPr/>
                    <a:lstStyle/>
                    <a:p>
                      <a:r>
                        <a:rPr lang="en-NZ" sz="40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Prepare notes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Check their notes and fill in any gaps,</a:t>
                      </a:r>
                    </a:p>
                    <a:p>
                      <a:r>
                        <a:rPr lang="en-NZ" sz="1800" dirty="0"/>
                        <a:t>note questions, highlight things to return to later</a:t>
                      </a:r>
                    </a:p>
                    <a:p>
                      <a:r>
                        <a:rPr lang="en-NZ" sz="1800" dirty="0"/>
                        <a:t>Compare notes with their neighbour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34453"/>
                  </a:ext>
                </a:extLst>
              </a:tr>
              <a:tr h="1138334">
                <a:tc>
                  <a:txBody>
                    <a:bodyPr/>
                    <a:lstStyle/>
                    <a:p>
                      <a:r>
                        <a:rPr lang="en-NZ" sz="40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Ask or answer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Write down a question they have, then ask it of</a:t>
                      </a:r>
                    </a:p>
                    <a:p>
                      <a:r>
                        <a:rPr lang="en-NZ" sz="1800" dirty="0"/>
                        <a:t>each other or of you</a:t>
                      </a:r>
                    </a:p>
                    <a:p>
                      <a:r>
                        <a:rPr lang="en-NZ" sz="1800" dirty="0"/>
                        <a:t>Answer a question (with time to formulate their answer) </a:t>
                      </a:r>
                    </a:p>
                    <a:p>
                      <a:r>
                        <a:rPr lang="en-NZ" sz="1800" dirty="0"/>
                        <a:t>Complete a quiz or poll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250346"/>
                  </a:ext>
                </a:extLst>
              </a:tr>
              <a:tr h="1138334">
                <a:tc>
                  <a:txBody>
                    <a:bodyPr/>
                    <a:lstStyle/>
                    <a:p>
                      <a:r>
                        <a:rPr lang="en-NZ" sz="4000" dirty="0"/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Use ideas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Write down how they are going to apply what they’ve learned today</a:t>
                      </a:r>
                    </a:p>
                    <a:p>
                      <a:r>
                        <a:rPr lang="en-NZ" sz="1800" dirty="0"/>
                        <a:t>Use today’s key ideas to connect with what they</a:t>
                      </a:r>
                    </a:p>
                    <a:p>
                      <a:r>
                        <a:rPr lang="en-NZ" sz="1800" dirty="0"/>
                        <a:t>are learning in another subject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095813"/>
                  </a:ext>
                </a:extLst>
              </a:tr>
              <a:tr h="1663719">
                <a:tc>
                  <a:txBody>
                    <a:bodyPr/>
                    <a:lstStyle/>
                    <a:p>
                      <a:r>
                        <a:rPr lang="en-NZ" sz="400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Sequence, symbolise, summarise, synthesise or solve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Draw the key concepts in a mind map</a:t>
                      </a:r>
                    </a:p>
                    <a:p>
                      <a:r>
                        <a:rPr lang="en-NZ" sz="1800" dirty="0"/>
                        <a:t>Make a flow chart</a:t>
                      </a:r>
                    </a:p>
                    <a:p>
                      <a:r>
                        <a:rPr lang="en-NZ" sz="1800" dirty="0"/>
                        <a:t>Summarise in three bullet points max</a:t>
                      </a:r>
                    </a:p>
                    <a:p>
                      <a:r>
                        <a:rPr lang="en-NZ" sz="1800" dirty="0"/>
                        <a:t>Draw a picture that symbolises key ideas</a:t>
                      </a:r>
                    </a:p>
                    <a:p>
                      <a:r>
                        <a:rPr lang="en-NZ" sz="1800" dirty="0"/>
                        <a:t>Synthesise lecture points into a diagram</a:t>
                      </a:r>
                    </a:p>
                    <a:p>
                      <a:r>
                        <a:rPr lang="en-NZ" sz="1800" dirty="0"/>
                        <a:t>Solve a problem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988842"/>
                  </a:ext>
                </a:extLst>
              </a:tr>
              <a:tr h="1267435">
                <a:tc>
                  <a:txBody>
                    <a:bodyPr/>
                    <a:lstStyle/>
                    <a:p>
                      <a:r>
                        <a:rPr lang="en-NZ" sz="400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Explain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Put the key ideas of the last 15 minutes into terms a</a:t>
                      </a:r>
                    </a:p>
                    <a:p>
                      <a:r>
                        <a:rPr lang="en-NZ" sz="1800" dirty="0"/>
                        <a:t>10-year-old could understand</a:t>
                      </a:r>
                    </a:p>
                    <a:p>
                      <a:r>
                        <a:rPr lang="en-NZ" sz="1800" dirty="0"/>
                        <a:t>Explain to their neighbour what they believe is true</a:t>
                      </a:r>
                    </a:p>
                    <a:p>
                      <a:r>
                        <a:rPr lang="en-NZ" sz="1800" dirty="0"/>
                        <a:t>(when presented with conflicting ideas)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571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9786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278F5-3F00-46FA-8782-9A2FAFBF6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9032"/>
          </a:xfrm>
        </p:spPr>
        <p:txBody>
          <a:bodyPr>
            <a:normAutofit fontScale="90000"/>
          </a:bodyPr>
          <a:lstStyle/>
          <a:p>
            <a:r>
              <a:rPr lang="en-NZ" dirty="0"/>
              <a:t>PAUSE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52CA1-9966-4BE7-855D-AF7045765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dirty="0"/>
              <a:t>What are you doing or planning to do that will:</a:t>
            </a:r>
          </a:p>
          <a:p>
            <a:pPr lvl="1">
              <a:spcAft>
                <a:spcPts val="1200"/>
              </a:spcAft>
            </a:pPr>
            <a:r>
              <a:rPr lang="en-NZ" sz="2400" dirty="0"/>
              <a:t>Prepare students to CONNECT with content, each other, and you</a:t>
            </a:r>
          </a:p>
          <a:p>
            <a:pPr lvl="1">
              <a:spcAft>
                <a:spcPts val="1200"/>
              </a:spcAft>
            </a:pPr>
            <a:r>
              <a:rPr lang="en-NZ" sz="2400" dirty="0"/>
              <a:t>Ensure you COMMUNICATE with clarity and in an organised way</a:t>
            </a:r>
          </a:p>
          <a:p>
            <a:pPr lvl="1">
              <a:spcAft>
                <a:spcPts val="1200"/>
              </a:spcAft>
            </a:pPr>
            <a:r>
              <a:rPr lang="en-NZ" sz="2400" dirty="0"/>
              <a:t>Enable students to COLLABORATE on ideas, skills and content that engages and empowers them, and</a:t>
            </a:r>
          </a:p>
          <a:p>
            <a:pPr lvl="1">
              <a:spcAft>
                <a:spcPts val="1200"/>
              </a:spcAft>
            </a:pPr>
            <a:r>
              <a:rPr lang="en-NZ" sz="2400" dirty="0"/>
              <a:t>Create reflective pause moments for students to CONSOLIDATE what they learn?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049547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9584D-E955-4049-8922-A102E9AE7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3501"/>
          </a:xfrm>
        </p:spPr>
        <p:txBody>
          <a:bodyPr>
            <a:normAutofit fontScale="90000"/>
          </a:bodyPr>
          <a:lstStyle/>
          <a:p>
            <a:r>
              <a:rPr lang="en-NZ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51CCE-BA21-4AED-A616-AD2DB7264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48139"/>
            <a:ext cx="8229600" cy="494797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NZ" sz="2200" dirty="0"/>
              <a:t>Chew, S.L &amp; </a:t>
            </a:r>
            <a:r>
              <a:rPr lang="en-NZ" sz="2200" dirty="0" err="1"/>
              <a:t>Cerbin</a:t>
            </a:r>
            <a:r>
              <a:rPr lang="en-NZ" sz="2200" dirty="0"/>
              <a:t>, W.J. (2021). The cognitive challenges of effective teaching. </a:t>
            </a:r>
            <a:r>
              <a:rPr lang="en-NZ" sz="2200" i="1" dirty="0"/>
              <a:t>The Journal of Economic Education, 52</a:t>
            </a:r>
            <a:r>
              <a:rPr lang="en-NZ" sz="2200" dirty="0"/>
              <a:t>(1), 17-40. </a:t>
            </a:r>
            <a:r>
              <a:rPr lang="en-NZ" sz="2200" dirty="0">
                <a:hlinkClick r:id="rId3"/>
              </a:rPr>
              <a:t>https://doi.org/10.1080/00220485.2020.1845266</a:t>
            </a:r>
            <a:r>
              <a:rPr lang="en-NZ" sz="2200" dirty="0"/>
              <a:t>  </a:t>
            </a:r>
          </a:p>
          <a:p>
            <a:pPr marL="0" indent="0">
              <a:buNone/>
            </a:pPr>
            <a:endParaRPr lang="en-NZ" sz="2200" dirty="0"/>
          </a:p>
          <a:p>
            <a:pPr marL="0" indent="0">
              <a:buNone/>
            </a:pPr>
            <a:r>
              <a:rPr lang="en-NZ" sz="2200" dirty="0"/>
              <a:t>Cho, YH., Lee, SY., </a:t>
            </a:r>
            <a:r>
              <a:rPr lang="en-NZ" sz="2200" dirty="0" err="1"/>
              <a:t>Jeong</a:t>
            </a:r>
            <a:r>
              <a:rPr lang="en-NZ" sz="2200" dirty="0"/>
              <a:t>, DW., </a:t>
            </a:r>
            <a:r>
              <a:rPr lang="en-NZ" sz="2200" dirty="0" err="1"/>
              <a:t>Im</a:t>
            </a:r>
            <a:r>
              <a:rPr lang="en-NZ" sz="2200" dirty="0"/>
              <a:t>, SJ., Choi, EJ., Lee, SH., </a:t>
            </a:r>
            <a:r>
              <a:rPr lang="en-NZ" sz="2200" dirty="0" err="1"/>
              <a:t>Baek</a:t>
            </a:r>
            <a:r>
              <a:rPr lang="en-NZ" sz="2200" dirty="0"/>
              <a:t>, SY., Kim, YJ., Lee, JG., Yi, YH., Bae, MJ., &amp; </a:t>
            </a:r>
            <a:r>
              <a:rPr lang="en-NZ" sz="2200" dirty="0" err="1"/>
              <a:t>Yune</a:t>
            </a:r>
            <a:r>
              <a:rPr lang="en-NZ" sz="2200" dirty="0"/>
              <a:t>, SJ (2012). Analysis of questioning technique during classes in medical Education. </a:t>
            </a:r>
            <a:r>
              <a:rPr lang="en-NZ" sz="2200" i="1" dirty="0"/>
              <a:t>BMC Medical Education, 12</a:t>
            </a:r>
            <a:r>
              <a:rPr lang="en-NZ" sz="2200" dirty="0"/>
              <a:t>, Article number 39. </a:t>
            </a:r>
            <a:r>
              <a:rPr lang="en-NZ" sz="2200" dirty="0">
                <a:hlinkClick r:id="rId4"/>
              </a:rPr>
              <a:t>https://bmcmededuc.biomedcentral.com/articles/10.1186/1472-6920-12-39</a:t>
            </a:r>
            <a:r>
              <a:rPr lang="en-NZ" sz="2200" dirty="0"/>
              <a:t> </a:t>
            </a:r>
          </a:p>
          <a:p>
            <a:pPr marL="0" indent="0">
              <a:buNone/>
            </a:pPr>
            <a:endParaRPr lang="en-NZ" sz="2200" dirty="0"/>
          </a:p>
          <a:p>
            <a:pPr marL="0" indent="0">
              <a:buNone/>
            </a:pPr>
            <a:r>
              <a:rPr lang="en-NZ" sz="2200" dirty="0" err="1"/>
              <a:t>Nilson</a:t>
            </a:r>
            <a:r>
              <a:rPr lang="en-NZ" sz="2200" dirty="0"/>
              <a:t>, L. (2016). </a:t>
            </a:r>
            <a:r>
              <a:rPr lang="en-NZ" sz="2200" i="1" dirty="0"/>
              <a:t>Teaching at its best: A research-based resource for college instructors.</a:t>
            </a:r>
            <a:r>
              <a:rPr lang="en-NZ" sz="2200" dirty="0"/>
              <a:t> 4th </a:t>
            </a:r>
            <a:r>
              <a:rPr lang="en-NZ" sz="2200" dirty="0" err="1"/>
              <a:t>edn</a:t>
            </a:r>
            <a:r>
              <a:rPr lang="en-NZ" sz="2200" dirty="0"/>
              <a:t>. San Francisco: Jossey Bass.</a:t>
            </a:r>
          </a:p>
          <a:p>
            <a:pPr marL="0" indent="0">
              <a:buNone/>
            </a:pPr>
            <a:endParaRPr lang="en-NZ" sz="2200" dirty="0"/>
          </a:p>
          <a:p>
            <a:pPr marL="0" indent="0">
              <a:buNone/>
            </a:pPr>
            <a:r>
              <a:rPr lang="en-NZ" sz="2200" dirty="0"/>
              <a:t>Sutherland, K.A. (2021). The four Cs of effective classroom teaching. pp. 112-134 in </a:t>
            </a:r>
            <a:r>
              <a:rPr lang="en-NZ" sz="2200" dirty="0" err="1"/>
              <a:t>L.Hunt</a:t>
            </a:r>
            <a:r>
              <a:rPr lang="en-NZ" sz="2200" dirty="0"/>
              <a:t> &amp; D. Chalmers (eds.). </a:t>
            </a:r>
            <a:r>
              <a:rPr lang="en-NZ" sz="2200" i="1" dirty="0"/>
              <a:t>University Teaching in Focus. </a:t>
            </a:r>
            <a:r>
              <a:rPr lang="en-NZ" sz="2200" dirty="0"/>
              <a:t>2</a:t>
            </a:r>
            <a:r>
              <a:rPr lang="en-NZ" sz="2200" baseline="30000" dirty="0"/>
              <a:t>nd</a:t>
            </a:r>
            <a:r>
              <a:rPr lang="en-NZ" sz="2200" dirty="0"/>
              <a:t> ed. Routledge. </a:t>
            </a:r>
            <a:r>
              <a:rPr lang="en-NZ" sz="2200" dirty="0">
                <a:hlinkClick r:id="rId5"/>
              </a:rPr>
              <a:t>www.routledge.com/9780367442101</a:t>
            </a:r>
            <a:r>
              <a:rPr lang="en-NZ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5764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93CCE-DA18-4BC0-B642-52EF40569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09" y="6019456"/>
            <a:ext cx="8229600" cy="1143000"/>
          </a:xfrm>
        </p:spPr>
        <p:txBody>
          <a:bodyPr>
            <a:normAutofit/>
          </a:bodyPr>
          <a:lstStyle/>
          <a:p>
            <a:r>
              <a:rPr lang="en-NZ" sz="1200" dirty="0">
                <a:hlinkClick r:id="rId3"/>
              </a:rPr>
              <a:t>https://samanthawan.com.au/2020/08/22/sheep-scale-meme/</a:t>
            </a:r>
            <a:r>
              <a:rPr lang="en-NZ" sz="1200" dirty="0"/>
              <a:t>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FBB8425-A05F-4F88-893A-579A8B9367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998784" y="0"/>
            <a:ext cx="5127573" cy="6202938"/>
          </a:xfrm>
        </p:spPr>
      </p:pic>
    </p:spTree>
    <p:extLst>
      <p:ext uri="{BB962C8B-B14F-4D97-AF65-F5344CB8AC3E}">
        <p14:creationId xmlns:p14="http://schemas.microsoft.com/office/powerpoint/2010/main" val="273534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4C650-0F3D-4017-8659-DE0DD90CD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4233"/>
            <a:ext cx="8229600" cy="1143000"/>
          </a:xfrm>
        </p:spPr>
        <p:txBody>
          <a:bodyPr/>
          <a:lstStyle/>
          <a:p>
            <a:r>
              <a:rPr lang="en-NZ" dirty="0"/>
              <a:t>What might the four Cs be?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22D28-ADE0-4FBB-B38C-D711EDDC2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974" y="2057399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NZ" dirty="0"/>
              <a:t>Use the chat to suggest some words starting with ‘c’ that might be important for </a:t>
            </a:r>
            <a:br>
              <a:rPr lang="en-NZ" dirty="0"/>
            </a:br>
            <a:r>
              <a:rPr lang="en-NZ" dirty="0"/>
              <a:t>effective classroom teaching</a:t>
            </a:r>
          </a:p>
        </p:txBody>
      </p:sp>
    </p:spTree>
    <p:extLst>
      <p:ext uri="{BB962C8B-B14F-4D97-AF65-F5344CB8AC3E}">
        <p14:creationId xmlns:p14="http://schemas.microsoft.com/office/powerpoint/2010/main" val="208241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10455-ADE9-4BDF-BFF4-F3E937F9C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95" y="155368"/>
            <a:ext cx="8892209" cy="706023"/>
          </a:xfrm>
        </p:spPr>
        <p:txBody>
          <a:bodyPr>
            <a:normAutofit fontScale="90000"/>
          </a:bodyPr>
          <a:lstStyle/>
          <a:p>
            <a:r>
              <a:rPr lang="en-NZ" dirty="0"/>
              <a:t>Cognitive Challenges of Effective Teaching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159D4-B32C-466B-AC8B-7E1DB3440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2452" y="1364977"/>
            <a:ext cx="7454348" cy="4280451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NZ" sz="2600" dirty="0"/>
              <a:t>Student mental mindset</a:t>
            </a:r>
          </a:p>
          <a:p>
            <a:pPr marL="514350" indent="-514350">
              <a:buAutoNum type="arabicPeriod"/>
            </a:pPr>
            <a:r>
              <a:rPr lang="en-NZ" sz="2600" dirty="0"/>
              <a:t>Metacognition and self-regulation</a:t>
            </a:r>
          </a:p>
          <a:p>
            <a:pPr marL="514350" indent="-514350">
              <a:buAutoNum type="arabicPeriod"/>
            </a:pPr>
            <a:r>
              <a:rPr lang="en-NZ" sz="2600" dirty="0">
                <a:solidFill>
                  <a:srgbClr val="FF0000"/>
                </a:solidFill>
              </a:rPr>
              <a:t>Student fear and mistrust</a:t>
            </a:r>
          </a:p>
          <a:p>
            <a:pPr marL="514350" indent="-514350">
              <a:buAutoNum type="arabicPeriod"/>
            </a:pPr>
            <a:r>
              <a:rPr lang="en-NZ" sz="2600" dirty="0"/>
              <a:t>Insufficient prior knowledge</a:t>
            </a:r>
          </a:p>
          <a:p>
            <a:pPr marL="514350" indent="-514350">
              <a:buAutoNum type="arabicPeriod"/>
            </a:pPr>
            <a:r>
              <a:rPr lang="en-NZ" sz="2600" dirty="0"/>
              <a:t>Misconceptions</a:t>
            </a:r>
          </a:p>
          <a:p>
            <a:pPr marL="514350" indent="-514350">
              <a:buAutoNum type="arabicPeriod"/>
            </a:pPr>
            <a:r>
              <a:rPr lang="en-NZ" sz="2600" dirty="0"/>
              <a:t>Ineffective learning strategies</a:t>
            </a:r>
          </a:p>
          <a:p>
            <a:pPr marL="514350" indent="-514350">
              <a:buAutoNum type="arabicPeriod"/>
            </a:pPr>
            <a:r>
              <a:rPr lang="en-NZ" sz="2600" dirty="0"/>
              <a:t>Transfer of learning</a:t>
            </a:r>
          </a:p>
          <a:p>
            <a:pPr marL="514350" indent="-514350">
              <a:buAutoNum type="arabicPeriod"/>
            </a:pPr>
            <a:r>
              <a:rPr lang="en-NZ" sz="2600" dirty="0"/>
              <a:t>Constraints of selective attention</a:t>
            </a:r>
          </a:p>
          <a:p>
            <a:pPr marL="514350" indent="-514350">
              <a:buAutoNum type="arabicPeriod"/>
            </a:pPr>
            <a:r>
              <a:rPr lang="en-NZ" sz="2600" dirty="0">
                <a:solidFill>
                  <a:srgbClr val="FF0000"/>
                </a:solidFill>
              </a:rPr>
              <a:t>Constraints of mental effort and working memory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59E425-EECB-4182-BEF6-E895DE01B136}"/>
              </a:ext>
            </a:extLst>
          </p:cNvPr>
          <p:cNvSpPr txBox="1"/>
          <p:nvPr/>
        </p:nvSpPr>
        <p:spPr>
          <a:xfrm>
            <a:off x="6746980" y="743852"/>
            <a:ext cx="2249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/>
              <a:t>Chew &amp; </a:t>
            </a:r>
            <a:r>
              <a:rPr lang="en-NZ" dirty="0" err="1"/>
              <a:t>Cerbin</a:t>
            </a:r>
            <a:r>
              <a:rPr lang="en-NZ" dirty="0"/>
              <a:t> (2021)</a:t>
            </a:r>
          </a:p>
        </p:txBody>
      </p:sp>
    </p:spTree>
    <p:extLst>
      <p:ext uri="{BB962C8B-B14F-4D97-AF65-F5344CB8AC3E}">
        <p14:creationId xmlns:p14="http://schemas.microsoft.com/office/powerpoint/2010/main" val="2277826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76106-3D66-48D1-A2AF-D9C2D3537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73669"/>
          </a:xfrm>
        </p:spPr>
        <p:txBody>
          <a:bodyPr>
            <a:normAutofit fontScale="90000"/>
          </a:bodyPr>
          <a:lstStyle/>
          <a:p>
            <a:r>
              <a:rPr lang="en-NZ" dirty="0"/>
              <a:t>The four Cs of effective classroom teaching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8634-7062-4DDA-9E01-CFD6EDF38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844" y="1745975"/>
            <a:ext cx="5705060" cy="2839278"/>
          </a:xfrm>
        </p:spPr>
        <p:txBody>
          <a:bodyPr/>
          <a:lstStyle/>
          <a:p>
            <a:pPr marL="0" indent="0">
              <a:buNone/>
            </a:pPr>
            <a:r>
              <a:rPr lang="en-NZ" dirty="0"/>
              <a:t>Connect</a:t>
            </a:r>
          </a:p>
          <a:p>
            <a:pPr marL="0" indent="0">
              <a:buNone/>
            </a:pPr>
            <a:r>
              <a:rPr lang="en-NZ" dirty="0"/>
              <a:t>Communicate</a:t>
            </a:r>
          </a:p>
          <a:p>
            <a:pPr marL="0" indent="0">
              <a:buNone/>
            </a:pPr>
            <a:r>
              <a:rPr lang="en-NZ" dirty="0"/>
              <a:t>Collaborate</a:t>
            </a:r>
          </a:p>
          <a:p>
            <a:pPr marL="0" indent="0">
              <a:buNone/>
            </a:pPr>
            <a:r>
              <a:rPr lang="en-NZ" dirty="0"/>
              <a:t>Consolidate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AB6CDC-1F05-4548-9B88-B4F6A43423B9}"/>
              </a:ext>
            </a:extLst>
          </p:cNvPr>
          <p:cNvSpPr txBox="1"/>
          <p:nvPr/>
        </p:nvSpPr>
        <p:spPr>
          <a:xfrm>
            <a:off x="7036904" y="1027809"/>
            <a:ext cx="1875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/>
              <a:t>Sutherland (2021)</a:t>
            </a:r>
          </a:p>
        </p:txBody>
      </p:sp>
    </p:spTree>
    <p:extLst>
      <p:ext uri="{BB962C8B-B14F-4D97-AF65-F5344CB8AC3E}">
        <p14:creationId xmlns:p14="http://schemas.microsoft.com/office/powerpoint/2010/main" val="3483188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F7838-BC5F-4B75-86AB-F23119C46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Connect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36A4D-297A-41DF-A706-1010419C6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Be interested and be inclusive</a:t>
            </a:r>
          </a:p>
          <a:p>
            <a:pPr lvl="1"/>
            <a:r>
              <a:rPr lang="en-NZ" dirty="0"/>
              <a:t>Know your students (names, pronouns, inclusive examples) </a:t>
            </a:r>
          </a:p>
          <a:p>
            <a:pPr marL="457200" lvl="1" indent="0">
              <a:buNone/>
            </a:pPr>
            <a:endParaRPr lang="en-NZ" dirty="0"/>
          </a:p>
          <a:p>
            <a:r>
              <a:rPr lang="en-NZ" dirty="0">
                <a:solidFill>
                  <a:schemeClr val="bg1">
                    <a:lumMod val="65000"/>
                  </a:schemeClr>
                </a:solidFill>
              </a:rPr>
              <a:t>Be prepared </a:t>
            </a:r>
          </a:p>
          <a:p>
            <a:pPr lvl="1"/>
            <a:r>
              <a:rPr lang="en-NZ" dirty="0">
                <a:solidFill>
                  <a:schemeClr val="bg1">
                    <a:lumMod val="65000"/>
                  </a:schemeClr>
                </a:solidFill>
              </a:rPr>
              <a:t>Know your course (and its connections)</a:t>
            </a:r>
          </a:p>
          <a:p>
            <a:pPr marL="457200" lvl="1" indent="0">
              <a:buNone/>
            </a:pPr>
            <a:endParaRPr lang="en-NZ" dirty="0"/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266666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7096B-D904-48F0-A4C4-F79D931EA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Communicate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A6426-4596-4B28-95D6-8CCE6D63F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>
                <a:solidFill>
                  <a:schemeClr val="bg1">
                    <a:lumMod val="65000"/>
                  </a:schemeClr>
                </a:solidFill>
              </a:rPr>
              <a:t>Be selective (about content)</a:t>
            </a:r>
          </a:p>
          <a:p>
            <a:pPr marL="0" indent="0">
              <a:buNone/>
            </a:pPr>
            <a:endParaRPr lang="en-NZ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NZ" dirty="0">
                <a:solidFill>
                  <a:schemeClr val="bg1">
                    <a:lumMod val="65000"/>
                  </a:schemeClr>
                </a:solidFill>
              </a:rPr>
              <a:t>Be organised (with content and structure)</a:t>
            </a:r>
          </a:p>
          <a:p>
            <a:pPr marL="0" indent="0">
              <a:buNone/>
            </a:pPr>
            <a:endParaRPr lang="en-NZ" dirty="0"/>
          </a:p>
          <a:p>
            <a:r>
              <a:rPr lang="en-NZ" dirty="0"/>
              <a:t>Be clear (always use a mike!)</a:t>
            </a:r>
          </a:p>
        </p:txBody>
      </p:sp>
    </p:spTree>
    <p:extLst>
      <p:ext uri="{BB962C8B-B14F-4D97-AF65-F5344CB8AC3E}">
        <p14:creationId xmlns:p14="http://schemas.microsoft.com/office/powerpoint/2010/main" val="2227762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46AAD-BBED-4F7D-A6E3-4C682C6C5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595"/>
            <a:ext cx="8229600" cy="1143000"/>
          </a:xfrm>
        </p:spPr>
        <p:txBody>
          <a:bodyPr>
            <a:normAutofit/>
          </a:bodyPr>
          <a:lstStyle/>
          <a:p>
            <a:r>
              <a:rPr lang="en-NZ" dirty="0"/>
              <a:t>Collaborate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9B794-B549-4118-B2B7-556284DE0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3914"/>
            <a:ext cx="8229600" cy="4853954"/>
          </a:xfrm>
        </p:spPr>
        <p:txBody>
          <a:bodyPr>
            <a:normAutofit/>
          </a:bodyPr>
          <a:lstStyle/>
          <a:p>
            <a:r>
              <a:rPr lang="en-NZ" dirty="0"/>
              <a:t>Be engaging</a:t>
            </a:r>
          </a:p>
          <a:p>
            <a:pPr lvl="1"/>
            <a:r>
              <a:rPr lang="en-NZ" dirty="0"/>
              <a:t>Wait more than 2.5 seconds</a:t>
            </a:r>
          </a:p>
          <a:p>
            <a:pPr marL="457200" lvl="1" indent="0">
              <a:buNone/>
            </a:pPr>
            <a:endParaRPr lang="en-NZ" dirty="0"/>
          </a:p>
          <a:p>
            <a:r>
              <a:rPr lang="en-NZ" dirty="0">
                <a:solidFill>
                  <a:schemeClr val="bg1">
                    <a:lumMod val="65000"/>
                  </a:schemeClr>
                </a:solidFill>
              </a:rPr>
              <a:t>Be empowering</a:t>
            </a:r>
          </a:p>
          <a:p>
            <a:pPr lvl="1"/>
            <a:r>
              <a:rPr lang="en-NZ" dirty="0">
                <a:solidFill>
                  <a:schemeClr val="bg1">
                    <a:lumMod val="65000"/>
                  </a:schemeClr>
                </a:solidFill>
              </a:rPr>
              <a:t>Listen</a:t>
            </a:r>
          </a:p>
          <a:p>
            <a:pPr lvl="1"/>
            <a:r>
              <a:rPr lang="en-NZ" dirty="0">
                <a:solidFill>
                  <a:schemeClr val="bg1">
                    <a:lumMod val="65000"/>
                  </a:schemeClr>
                </a:solidFill>
              </a:rPr>
              <a:t>Ask questions</a:t>
            </a:r>
          </a:p>
          <a:p>
            <a:pPr marL="457200" lvl="1" indent="0">
              <a:buNone/>
            </a:pPr>
            <a:endParaRPr lang="en-NZ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NZ" dirty="0">
                <a:solidFill>
                  <a:schemeClr val="bg1">
                    <a:lumMod val="65000"/>
                  </a:schemeClr>
                </a:solidFill>
              </a:rPr>
              <a:t>Be deliberate</a:t>
            </a:r>
          </a:p>
          <a:p>
            <a:pPr lvl="1"/>
            <a:r>
              <a:rPr lang="en-NZ" dirty="0">
                <a:solidFill>
                  <a:schemeClr val="bg1">
                    <a:lumMod val="65000"/>
                  </a:schemeClr>
                </a:solidFill>
              </a:rPr>
              <a:t>Opportunities before &amp; after class</a:t>
            </a:r>
          </a:p>
        </p:txBody>
      </p:sp>
    </p:spTree>
    <p:extLst>
      <p:ext uri="{BB962C8B-B14F-4D97-AF65-F5344CB8AC3E}">
        <p14:creationId xmlns:p14="http://schemas.microsoft.com/office/powerpoint/2010/main" val="4056393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DCC1C-7E24-4333-8080-8C3889C70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23"/>
          </a:xfrm>
        </p:spPr>
        <p:txBody>
          <a:bodyPr>
            <a:normAutofit fontScale="90000"/>
          </a:bodyPr>
          <a:lstStyle/>
          <a:p>
            <a:r>
              <a:rPr lang="en-NZ" dirty="0"/>
              <a:t>Consolidate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EF487-90F9-4A4F-8B4A-5C5D699A1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/>
          </a:bodyPr>
          <a:lstStyle/>
          <a:p>
            <a:r>
              <a:rPr lang="en-NZ" dirty="0"/>
              <a:t>PAUSE and reflect</a:t>
            </a:r>
          </a:p>
        </p:txBody>
      </p:sp>
    </p:spTree>
    <p:extLst>
      <p:ext uri="{BB962C8B-B14F-4D97-AF65-F5344CB8AC3E}">
        <p14:creationId xmlns:p14="http://schemas.microsoft.com/office/powerpoint/2010/main" val="1532948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template.pptx" id="{6CA65DA7-76F7-4CCB-848F-E1EDF2170FBE}" vid="{610E7FA8-4517-47B5-BEDD-3FF60DA9584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99F73A8900D741B8350496B1109AFB" ma:contentTypeVersion="14" ma:contentTypeDescription="Create a new document." ma:contentTypeScope="" ma:versionID="e886918a2ef7316616bccbab538db038">
  <xsd:schema xmlns:xsd="http://www.w3.org/2001/XMLSchema" xmlns:xs="http://www.w3.org/2001/XMLSchema" xmlns:p="http://schemas.microsoft.com/office/2006/metadata/properties" xmlns:ns3="7c8ece93-945f-486d-bcb8-d2534d6fb27f" xmlns:ns4="780d1404-6b45-486b-a146-86e8f0fc81b1" targetNamespace="http://schemas.microsoft.com/office/2006/metadata/properties" ma:root="true" ma:fieldsID="b00686c85cc68e68ad8c7776a0a0bf9b" ns3:_="" ns4:_="">
    <xsd:import namespace="7c8ece93-945f-486d-bcb8-d2534d6fb27f"/>
    <xsd:import namespace="780d1404-6b45-486b-a146-86e8f0fc81b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8ece93-945f-486d-bcb8-d2534d6fb2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0d1404-6b45-486b-a146-86e8f0fc81b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773913-6CED-4580-9CE7-C3B1B96308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8CB35D5-CB94-47BF-9BC1-A489D5071F81}">
  <ds:schemaRefs>
    <ds:schemaRef ds:uri="780d1404-6b45-486b-a146-86e8f0fc81b1"/>
    <ds:schemaRef ds:uri="http://purl.org/dc/terms/"/>
    <ds:schemaRef ds:uri="http://schemas.microsoft.com/office/2006/documentManagement/types"/>
    <ds:schemaRef ds:uri="http://schemas.microsoft.com/office/infopath/2007/PartnerControls"/>
    <ds:schemaRef ds:uri="7c8ece93-945f-486d-bcb8-d2534d6fb27f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E0F9CA5-BBA8-4DE9-9D57-65D5066ED2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8ece93-945f-486d-bcb8-d2534d6fb27f"/>
    <ds:schemaRef ds:uri="780d1404-6b45-486b-a146-86e8f0fc81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2113</TotalTime>
  <Words>638</Words>
  <Application>Microsoft Office PowerPoint</Application>
  <PresentationFormat>On-screen Show (4:3)</PresentationFormat>
  <Paragraphs>106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Leelawadee UI</vt:lpstr>
      <vt:lpstr>Office Theme</vt:lpstr>
      <vt:lpstr>The four Cs of  effective classroom teaching</vt:lpstr>
      <vt:lpstr>https://samanthawan.com.au/2020/08/22/sheep-scale-meme/ </vt:lpstr>
      <vt:lpstr>What might the four Cs be?</vt:lpstr>
      <vt:lpstr>Cognitive Challenges of Effective Teaching</vt:lpstr>
      <vt:lpstr>The four Cs of effective classroom teaching </vt:lpstr>
      <vt:lpstr>Connect</vt:lpstr>
      <vt:lpstr>Communicate</vt:lpstr>
      <vt:lpstr>Collaborate</vt:lpstr>
      <vt:lpstr>Consolidate</vt:lpstr>
      <vt:lpstr>PowerPoint Presentation</vt:lpstr>
      <vt:lpstr>PAUSE  </vt:lpstr>
      <vt:lpstr>References</vt:lpstr>
    </vt:vector>
  </TitlesOfParts>
  <Company>VUW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classroom teaching</dc:title>
  <dc:creator>Kathryn Sutherland</dc:creator>
  <cp:lastModifiedBy>Jenkins, Stacey</cp:lastModifiedBy>
  <cp:revision>3</cp:revision>
  <cp:lastPrinted>2021-09-01T22:22:53Z</cp:lastPrinted>
  <dcterms:created xsi:type="dcterms:W3CDTF">2021-06-02T21:58:47Z</dcterms:created>
  <dcterms:modified xsi:type="dcterms:W3CDTF">2021-09-09T22:10:25Z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0x010100BC99F73A8900D741B8350496B1109AFB</vt:lpwstr>
  </property>
</Properties>
</file>